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1" r:id="rId5"/>
  </p:sldMasterIdLst>
  <p:notesMasterIdLst>
    <p:notesMasterId r:id="rId18"/>
  </p:notesMasterIdLst>
  <p:sldIdLst>
    <p:sldId id="256" r:id="rId6"/>
    <p:sldId id="260" r:id="rId7"/>
    <p:sldId id="257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68" r:id="rId1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EBDB473C-8304-41E5-A42A-1165B1E0646E}">
          <p14:sldIdLst>
            <p14:sldId id="256"/>
            <p14:sldId id="260"/>
            <p14:sldId id="257"/>
            <p14:sldId id="261"/>
            <p14:sldId id="262"/>
            <p14:sldId id="263"/>
            <p14:sldId id="264"/>
            <p14:sldId id="265"/>
            <p14:sldId id="266"/>
            <p14:sldId id="267"/>
            <p14:sldId id="269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elien Delhez" initials="ED" lastIdx="6" clrIdx="0">
    <p:extLst>
      <p:ext uri="{19B8F6BF-5375-455C-9EA6-DF929625EA0E}">
        <p15:presenceInfo xmlns:p15="http://schemas.microsoft.com/office/powerpoint/2012/main" userId="Evelien Delh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B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4"/>
    <p:restoredTop sz="75489" autoAdjust="0"/>
  </p:normalViewPr>
  <p:slideViewPr>
    <p:cSldViewPr snapToGrid="0" snapToObjects="1">
      <p:cViewPr varScale="1">
        <p:scale>
          <a:sx n="86" d="100"/>
          <a:sy n="86" d="100"/>
        </p:scale>
        <p:origin x="17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087EF-0553-42DF-893A-91C634DE6385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0F0D5-052A-4191-8EA4-C346C2E573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3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675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1530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9220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3042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969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969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3233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6787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0964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6082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92824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6118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653616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133291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venir Book" charset="0"/>
                <a:ea typeface="Avenir Book" charset="0"/>
                <a:cs typeface="Avenir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029" y="5296636"/>
            <a:ext cx="3252987" cy="92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9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084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108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137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6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0000">
            <a:off x="8745415" y="3750408"/>
            <a:ext cx="3680069" cy="368006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1pPr>
            <a:lvl2pPr marL="6858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2pPr>
            <a:lvl3pPr marL="11430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3pPr>
            <a:lvl4pPr marL="16002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4pPr>
            <a:lvl5pPr marL="20574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Kenniskiem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Hoofdstuk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6350"/>
            <a:ext cx="2743200" cy="36512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Kenniskiem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hoofdstuk</a:t>
            </a:r>
          </a:p>
        </p:txBody>
      </p:sp>
    </p:spTree>
    <p:extLst>
      <p:ext uri="{BB962C8B-B14F-4D97-AF65-F5344CB8AC3E}">
        <p14:creationId xmlns:p14="http://schemas.microsoft.com/office/powerpoint/2010/main" val="5868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22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20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47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0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13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77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34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FA54-F40C-8041-B70B-973F0B56D9B8}" type="datetimeFigureOut">
              <a:rPr lang="nl-NL" smtClean="0"/>
              <a:t>1-12-2019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12C79-C462-234E-A35C-93AED18ADB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24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2C0E-B441-429A-A2E5-A434B4231498}" type="datetimeFigureOut">
              <a:rPr lang="nl-NL" smtClean="0"/>
              <a:t>1-12-2019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45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8275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</a:t>
            </a:r>
            <a:r>
              <a:rPr lang="en-US" dirty="0" err="1"/>
              <a:t>Stappenplan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Inventariseren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Bepalen</a:t>
            </a:r>
            <a:r>
              <a:rPr lang="en-US" dirty="0"/>
              <a:t> </a:t>
            </a:r>
            <a:r>
              <a:rPr lang="en-US" dirty="0" err="1"/>
              <a:t>arbeidsuren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machine-uren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Bepalen</a:t>
            </a:r>
            <a:r>
              <a:rPr lang="en-US" dirty="0"/>
              <a:t> </a:t>
            </a:r>
            <a:r>
              <a:rPr lang="en-US" dirty="0" err="1"/>
              <a:t>materiaalkosten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Bepalen</a:t>
            </a:r>
            <a:r>
              <a:rPr lang="en-US" dirty="0"/>
              <a:t> van </a:t>
            </a:r>
            <a:r>
              <a:rPr lang="en-US" dirty="0" err="1"/>
              <a:t>indirecte</a:t>
            </a:r>
            <a:r>
              <a:rPr lang="en-US" dirty="0"/>
              <a:t> </a:t>
            </a:r>
            <a:r>
              <a:rPr lang="en-US" dirty="0" err="1"/>
              <a:t>kosten</a:t>
            </a:r>
            <a:r>
              <a:rPr lang="en-US" dirty="0"/>
              <a:t>:</a:t>
            </a:r>
          </a:p>
          <a:p>
            <a:pPr lvl="1"/>
            <a:r>
              <a:rPr lang="en-US" sz="2000" dirty="0" err="1"/>
              <a:t>Eenmalige</a:t>
            </a:r>
            <a:r>
              <a:rPr lang="en-US" sz="2000" dirty="0"/>
              <a:t> </a:t>
            </a:r>
            <a:r>
              <a:rPr lang="en-US" sz="2000" dirty="0" err="1"/>
              <a:t>kosten</a:t>
            </a:r>
            <a:endParaRPr lang="en-US" sz="2000" dirty="0"/>
          </a:p>
          <a:p>
            <a:pPr lvl="1"/>
            <a:r>
              <a:rPr lang="en-US" sz="2000" dirty="0" err="1"/>
              <a:t>Uitvoeringskosten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kosten</a:t>
            </a:r>
            <a:r>
              <a:rPr lang="en-US" sz="2000" dirty="0"/>
              <a:t> </a:t>
            </a:r>
            <a:r>
              <a:rPr lang="en-US" sz="2000" dirty="0" err="1"/>
              <a:t>toezicht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directievoering</a:t>
            </a:r>
            <a:endParaRPr lang="en-US" sz="2000" dirty="0"/>
          </a:p>
          <a:p>
            <a:pPr lvl="1"/>
            <a:r>
              <a:rPr lang="en-US" sz="2000" dirty="0" err="1"/>
              <a:t>Winst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risico</a:t>
            </a:r>
            <a:r>
              <a:rPr lang="en-US" sz="2000" dirty="0"/>
              <a:t> (</a:t>
            </a:r>
            <a:r>
              <a:rPr lang="en-US" sz="2000" dirty="0" err="1"/>
              <a:t>onvoorzien</a:t>
            </a:r>
            <a:r>
              <a:rPr lang="en-US" sz="2000" dirty="0"/>
              <a:t>)</a:t>
            </a:r>
          </a:p>
          <a:p>
            <a:pPr lvl="1"/>
            <a:r>
              <a:rPr lang="en-US" sz="2000" dirty="0" err="1"/>
              <a:t>Stelposten</a:t>
            </a:r>
            <a:endParaRPr lang="en-US" sz="2000" dirty="0"/>
          </a:p>
          <a:p>
            <a:pPr lvl="1"/>
            <a:r>
              <a:rPr lang="en-US" sz="2000" dirty="0" err="1"/>
              <a:t>Bijdragen</a:t>
            </a:r>
            <a:r>
              <a:rPr lang="en-US" sz="2000" dirty="0"/>
              <a:t> RAW </a:t>
            </a:r>
            <a:r>
              <a:rPr lang="en-US" sz="2000" dirty="0" err="1"/>
              <a:t>systematiek</a:t>
            </a:r>
            <a:r>
              <a:rPr lang="en-US" sz="2000" dirty="0"/>
              <a:t> (</a:t>
            </a:r>
            <a:r>
              <a:rPr lang="en-US" sz="2000" dirty="0" err="1"/>
              <a:t>alleen</a:t>
            </a:r>
            <a:r>
              <a:rPr lang="en-US" sz="2000" dirty="0"/>
              <a:t> </a:t>
            </a:r>
            <a:r>
              <a:rPr lang="en-US" sz="2000" dirty="0" err="1"/>
              <a:t>grote</a:t>
            </a:r>
            <a:r>
              <a:rPr lang="en-US" sz="2000" dirty="0"/>
              <a:t> </a:t>
            </a:r>
            <a:r>
              <a:rPr lang="en-US" sz="2000" dirty="0" err="1"/>
              <a:t>bedrijven</a:t>
            </a:r>
            <a:r>
              <a:rPr lang="en-US" sz="2000" dirty="0"/>
              <a:t>)</a:t>
            </a:r>
          </a:p>
          <a:p>
            <a:pPr lvl="1"/>
            <a:r>
              <a:rPr lang="en-US" sz="2000" dirty="0" err="1"/>
              <a:t>Kosten</a:t>
            </a:r>
            <a:r>
              <a:rPr lang="en-US" sz="2000" dirty="0"/>
              <a:t> </a:t>
            </a:r>
            <a:r>
              <a:rPr lang="en-US" sz="2000" dirty="0" err="1"/>
              <a:t>onderaannemers</a:t>
            </a:r>
            <a:endParaRPr lang="en-US" sz="2000" dirty="0"/>
          </a:p>
          <a:p>
            <a:pPr lvl="1"/>
            <a:r>
              <a:rPr lang="en-US" sz="2000" dirty="0" err="1"/>
              <a:t>Plankosten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Het </a:t>
            </a:r>
            <a:r>
              <a:rPr lang="en-US" dirty="0" err="1"/>
              <a:t>opstellen</a:t>
            </a:r>
            <a:r>
              <a:rPr lang="en-US" dirty="0"/>
              <a:t> van de </a:t>
            </a:r>
            <a:r>
              <a:rPr lang="en-US" dirty="0" err="1"/>
              <a:t>begroting</a:t>
            </a:r>
            <a:r>
              <a:rPr lang="en-US" sz="2000" dirty="0"/>
              <a:t>	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6433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1.6 </a:t>
            </a:r>
            <a:r>
              <a:rPr lang="en-US" dirty="0" err="1"/>
              <a:t>Samenvatting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566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nl-NL" dirty="0"/>
              <a:t>Begroting: indicatie van te verwachten kosten voor project. Functie voor opdrachtgever: kijken of het financieel haalbaar is. Voor opdrachtnemer: basis voor offerte en leidraad voor inzet van arbeid en machines.</a:t>
            </a:r>
          </a:p>
          <a:p>
            <a:pPr>
              <a:lnSpc>
                <a:spcPct val="120000"/>
              </a:lnSpc>
            </a:pPr>
            <a:r>
              <a:rPr lang="nl-NL" dirty="0"/>
              <a:t>Nodig: ontwerptekening, technische detailtekening bouwkundige elementen, materialenstaat en werkomschrijving uit te voeren werkzaamheden. </a:t>
            </a:r>
          </a:p>
          <a:p>
            <a:pPr>
              <a:lnSpc>
                <a:spcPct val="120000"/>
              </a:lnSpc>
            </a:pPr>
            <a:r>
              <a:rPr lang="nl-NL" dirty="0"/>
              <a:t>Werkomschrijving: private sector; bestek: publieke sector. </a:t>
            </a:r>
          </a:p>
          <a:p>
            <a:pPr>
              <a:lnSpc>
                <a:spcPct val="120000"/>
              </a:lnSpc>
            </a:pPr>
            <a:r>
              <a:rPr lang="nl-NL" dirty="0"/>
              <a:t>Eisen bestek: contractuele gelijkwaardigheid, eenduidige bestekinformatie, gerichte informatie en kostenhomogeniteit.</a:t>
            </a:r>
          </a:p>
          <a:p>
            <a:pPr>
              <a:lnSpc>
                <a:spcPct val="120000"/>
              </a:lnSpc>
            </a:pPr>
            <a:r>
              <a:rPr lang="nl-NL" dirty="0"/>
              <a:t>Om tot een juiste begroting te komen kun je een stappenplan als hulpmiddel gebruiken.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94031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Stellingen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STELLING 1</a:t>
            </a:r>
          </a:p>
          <a:p>
            <a:pPr marL="0" indent="0">
              <a:buNone/>
            </a:pP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nog steeds </a:t>
            </a:r>
            <a:r>
              <a:rPr lang="en-US" dirty="0" err="1"/>
              <a:t>bedrijven</a:t>
            </a:r>
            <a:r>
              <a:rPr lang="en-US" dirty="0"/>
              <a:t> die het </a:t>
            </a:r>
            <a:r>
              <a:rPr lang="en-US" dirty="0" err="1"/>
              <a:t>onzin</a:t>
            </a:r>
            <a:r>
              <a:rPr lang="en-US" dirty="0"/>
              <a:t> </a:t>
            </a:r>
            <a:r>
              <a:rPr lang="en-US" dirty="0" err="1"/>
              <a:t>vinden</a:t>
            </a:r>
            <a:r>
              <a:rPr lang="en-US" dirty="0"/>
              <a:t> om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begroting</a:t>
            </a:r>
            <a:r>
              <a:rPr lang="en-US" dirty="0"/>
              <a:t> op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stellen</a:t>
            </a:r>
            <a:r>
              <a:rPr lang="en-US" dirty="0"/>
              <a:t> en </a:t>
            </a:r>
            <a:r>
              <a:rPr lang="en-US" dirty="0" err="1"/>
              <a:t>dat</a:t>
            </a:r>
            <a:r>
              <a:rPr lang="en-US" dirty="0"/>
              <a:t> is </a:t>
            </a:r>
            <a:r>
              <a:rPr lang="en-US" dirty="0" err="1"/>
              <a:t>terecht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STELLING 2</a:t>
            </a:r>
          </a:p>
          <a:p>
            <a:pPr marL="0" indent="0">
              <a:buNone/>
            </a:pPr>
            <a:r>
              <a:rPr lang="en-US" dirty="0"/>
              <a:t>Met het </a:t>
            </a:r>
            <a:r>
              <a:rPr lang="en-US" dirty="0" err="1"/>
              <a:t>aannemen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opdracht</a:t>
            </a:r>
            <a:r>
              <a:rPr lang="en-US" dirty="0"/>
              <a:t> voor </a:t>
            </a:r>
            <a:r>
              <a:rPr lang="en-US" dirty="0" err="1"/>
              <a:t>een</a:t>
            </a:r>
            <a:r>
              <a:rPr lang="en-US" dirty="0"/>
              <a:t> vast </a:t>
            </a:r>
            <a:r>
              <a:rPr lang="en-US" dirty="0" err="1"/>
              <a:t>bedrag</a:t>
            </a:r>
            <a:r>
              <a:rPr lang="en-US" dirty="0"/>
              <a:t> kun je </a:t>
            </a:r>
            <a:r>
              <a:rPr lang="en-US" dirty="0" err="1"/>
              <a:t>veel</a:t>
            </a:r>
            <a:r>
              <a:rPr lang="en-US" dirty="0"/>
              <a:t> geld </a:t>
            </a:r>
            <a:r>
              <a:rPr lang="en-US" dirty="0" err="1"/>
              <a:t>verdienen</a:t>
            </a:r>
            <a:r>
              <a:rPr lang="en-US"/>
              <a:t>.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7222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1.1 </a:t>
            </a:r>
            <a:r>
              <a:rPr lang="en-US" dirty="0" err="1"/>
              <a:t>Oriëntatie</a:t>
            </a:r>
            <a:endParaRPr lang="en-US" dirty="0"/>
          </a:p>
          <a:p>
            <a:r>
              <a:rPr lang="en-US" dirty="0"/>
              <a:t>1.2 </a:t>
            </a:r>
            <a:r>
              <a:rPr lang="en-US" dirty="0" err="1"/>
              <a:t>Begroten</a:t>
            </a:r>
            <a:endParaRPr lang="en-US" strike="sngStrike" dirty="0"/>
          </a:p>
          <a:p>
            <a:r>
              <a:rPr lang="en-US" dirty="0"/>
              <a:t>1.3 </a:t>
            </a:r>
            <a:r>
              <a:rPr lang="en-US" dirty="0" err="1"/>
              <a:t>Benodigde</a:t>
            </a:r>
            <a:r>
              <a:rPr lang="en-US" dirty="0"/>
              <a:t> </a:t>
            </a:r>
            <a:r>
              <a:rPr lang="en-US" dirty="0" err="1"/>
              <a:t>stukken</a:t>
            </a:r>
            <a:r>
              <a:rPr lang="en-US" dirty="0"/>
              <a:t> voor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begroting</a:t>
            </a:r>
            <a:endParaRPr lang="en-US" dirty="0"/>
          </a:p>
          <a:p>
            <a:r>
              <a:rPr lang="en-US" dirty="0"/>
              <a:t>1.4 Het </a:t>
            </a:r>
            <a:r>
              <a:rPr lang="en-US" dirty="0" err="1"/>
              <a:t>bestek</a:t>
            </a:r>
            <a:endParaRPr lang="en-US" strike="sngStrike" dirty="0"/>
          </a:p>
          <a:p>
            <a:r>
              <a:rPr lang="en-US" dirty="0"/>
              <a:t>1.5 </a:t>
            </a:r>
            <a:r>
              <a:rPr lang="en-US" dirty="0" err="1"/>
              <a:t>Stappenplan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begroting</a:t>
            </a:r>
            <a:endParaRPr lang="en-US" dirty="0"/>
          </a:p>
          <a:p>
            <a:r>
              <a:rPr lang="en-US" dirty="0"/>
              <a:t>1.6 </a:t>
            </a:r>
            <a:r>
              <a:rPr lang="en-US" dirty="0" err="1"/>
              <a:t>Samenvatting</a:t>
            </a:r>
            <a:endParaRPr lang="en-US" dirty="0"/>
          </a:p>
          <a:p>
            <a:r>
              <a:rPr lang="en-US" dirty="0" err="1"/>
              <a:t>Stellingen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44062" y="6356351"/>
            <a:ext cx="3552091" cy="278912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862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1.1 </a:t>
            </a:r>
            <a:r>
              <a:rPr lang="en-US" dirty="0" err="1"/>
              <a:t>Oriëntatie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begroting</a:t>
            </a:r>
            <a:r>
              <a:rPr lang="en-US" dirty="0"/>
              <a:t>?</a:t>
            </a:r>
          </a:p>
          <a:p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gegevens</a:t>
            </a:r>
            <a:r>
              <a:rPr lang="en-US" dirty="0"/>
              <a:t> </a:t>
            </a:r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nodig</a:t>
            </a:r>
            <a:r>
              <a:rPr lang="en-US" dirty="0"/>
              <a:t>?</a:t>
            </a:r>
          </a:p>
          <a:p>
            <a:r>
              <a:rPr lang="en-US" dirty="0"/>
              <a:t>Op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manier</a:t>
            </a:r>
            <a:r>
              <a:rPr lang="en-US" dirty="0"/>
              <a:t> </a:t>
            </a:r>
            <a:r>
              <a:rPr lang="en-US" dirty="0" err="1"/>
              <a:t>verwerk</a:t>
            </a:r>
            <a:r>
              <a:rPr lang="en-US" dirty="0"/>
              <a:t> je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gegevens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9ADC6E4-77E4-4C0F-A165-0EA6E31596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3959" y="3550921"/>
            <a:ext cx="5058076" cy="237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54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</a:t>
            </a:r>
            <a:r>
              <a:rPr lang="en-US" dirty="0" err="1"/>
              <a:t>Begroten</a:t>
            </a:r>
            <a:r>
              <a:rPr lang="en-US" dirty="0"/>
              <a:t>; </a:t>
            </a:r>
            <a:r>
              <a:rPr lang="en-US" dirty="0" err="1"/>
              <a:t>definities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Begroting</a:t>
            </a:r>
            <a:r>
              <a:rPr lang="en-US" dirty="0"/>
              <a:t> =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berekening</a:t>
            </a:r>
            <a:r>
              <a:rPr lang="en-US" dirty="0"/>
              <a:t> van de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verwachten</a:t>
            </a:r>
            <a:r>
              <a:rPr lang="en-US" dirty="0"/>
              <a:t> </a:t>
            </a:r>
            <a:r>
              <a:rPr lang="en-US" dirty="0" err="1"/>
              <a:t>kosten</a:t>
            </a:r>
            <a:r>
              <a:rPr lang="en-US" dirty="0"/>
              <a:t> van het </a:t>
            </a:r>
            <a:r>
              <a:rPr lang="en-US" dirty="0" err="1"/>
              <a:t>werk</a:t>
            </a:r>
            <a:endParaRPr lang="en-US" dirty="0"/>
          </a:p>
          <a:p>
            <a:endParaRPr lang="en-US" dirty="0"/>
          </a:p>
          <a:p>
            <a:r>
              <a:rPr lang="en-US" dirty="0"/>
              <a:t>(Voor)</a:t>
            </a:r>
            <a:r>
              <a:rPr lang="en-US" dirty="0" err="1"/>
              <a:t>calculatie</a:t>
            </a:r>
            <a:r>
              <a:rPr lang="en-US" dirty="0"/>
              <a:t> =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ander</a:t>
            </a:r>
            <a:r>
              <a:rPr lang="en-US" dirty="0"/>
              <a:t> </a:t>
            </a:r>
            <a:r>
              <a:rPr lang="en-US" dirty="0" err="1"/>
              <a:t>woord</a:t>
            </a:r>
            <a:r>
              <a:rPr lang="en-US" dirty="0"/>
              <a:t> voor </a:t>
            </a:r>
            <a:r>
              <a:rPr lang="en-US" dirty="0" err="1"/>
              <a:t>begroting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Nacalculatie</a:t>
            </a:r>
            <a:r>
              <a:rPr lang="en-US" dirty="0"/>
              <a:t> =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berekening</a:t>
            </a:r>
            <a:r>
              <a:rPr lang="en-US" dirty="0"/>
              <a:t> van de </a:t>
            </a:r>
            <a:r>
              <a:rPr lang="en-US" dirty="0" err="1"/>
              <a:t>werkelijke</a:t>
            </a:r>
            <a:r>
              <a:rPr lang="en-US" dirty="0"/>
              <a:t> </a:t>
            </a:r>
            <a:r>
              <a:rPr lang="en-US" dirty="0" err="1"/>
              <a:t>kosten</a:t>
            </a:r>
            <a:r>
              <a:rPr lang="en-US" dirty="0"/>
              <a:t> van het </a:t>
            </a:r>
            <a:r>
              <a:rPr lang="en-US" dirty="0" err="1"/>
              <a:t>werk</a:t>
            </a:r>
            <a:r>
              <a:rPr lang="en-US" dirty="0"/>
              <a:t> op basis van </a:t>
            </a:r>
            <a:r>
              <a:rPr lang="en-US" dirty="0" err="1"/>
              <a:t>werkbonnen</a:t>
            </a:r>
            <a:r>
              <a:rPr lang="en-US" dirty="0"/>
              <a:t> of </a:t>
            </a:r>
            <a:r>
              <a:rPr lang="en-US" dirty="0" err="1"/>
              <a:t>werkbriefjes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Kostenraming</a:t>
            </a:r>
            <a:r>
              <a:rPr lang="en-US" dirty="0"/>
              <a:t> = </a:t>
            </a:r>
            <a:r>
              <a:rPr lang="en-US" dirty="0" err="1"/>
              <a:t>globale</a:t>
            </a:r>
            <a:r>
              <a:rPr lang="en-US" dirty="0"/>
              <a:t> </a:t>
            </a:r>
            <a:r>
              <a:rPr lang="en-US" dirty="0" err="1"/>
              <a:t>kostenberekening</a:t>
            </a:r>
            <a:r>
              <a:rPr lang="en-US" dirty="0"/>
              <a:t> op basis van </a:t>
            </a:r>
            <a:r>
              <a:rPr lang="en-US" dirty="0" err="1"/>
              <a:t>schetsontwerp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budget </a:t>
            </a:r>
            <a:r>
              <a:rPr lang="en-US" dirty="0" err="1"/>
              <a:t>opdrachtgever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4096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</a:t>
            </a:r>
            <a:r>
              <a:rPr lang="en-US" dirty="0" err="1"/>
              <a:t>Begroten</a:t>
            </a:r>
            <a:r>
              <a:rPr lang="en-US" dirty="0"/>
              <a:t>; de </a:t>
            </a:r>
            <a:r>
              <a:rPr lang="en-US" dirty="0" err="1"/>
              <a:t>functies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begroting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verschillende</a:t>
            </a:r>
            <a:r>
              <a:rPr lang="en-US" dirty="0"/>
              <a:t> </a:t>
            </a:r>
            <a:r>
              <a:rPr lang="en-US" dirty="0" err="1"/>
              <a:t>functies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Financiële</a:t>
            </a:r>
            <a:r>
              <a:rPr lang="en-US" dirty="0"/>
              <a:t> </a:t>
            </a:r>
            <a:r>
              <a:rPr lang="en-US" dirty="0" err="1"/>
              <a:t>verantwoording</a:t>
            </a:r>
            <a:r>
              <a:rPr lang="en-US" dirty="0"/>
              <a:t>, voor de </a:t>
            </a:r>
            <a:r>
              <a:rPr lang="en-US" dirty="0" err="1"/>
              <a:t>opdrachtgever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 </a:t>
            </a:r>
            <a:r>
              <a:rPr lang="en-US" dirty="0" err="1"/>
              <a:t>opdrachtnemer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Leidraad</a:t>
            </a:r>
            <a:r>
              <a:rPr lang="en-US" dirty="0"/>
              <a:t> voor </a:t>
            </a:r>
            <a:r>
              <a:rPr lang="en-US" dirty="0" err="1"/>
              <a:t>inzet</a:t>
            </a:r>
            <a:r>
              <a:rPr lang="en-US" dirty="0"/>
              <a:t> </a:t>
            </a:r>
            <a:r>
              <a:rPr lang="en-US" dirty="0" err="1"/>
              <a:t>arbeid</a:t>
            </a:r>
            <a:r>
              <a:rPr lang="en-US" dirty="0"/>
              <a:t>, </a:t>
            </a:r>
            <a:r>
              <a:rPr lang="en-US" dirty="0" err="1"/>
              <a:t>materieel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materiaal</a:t>
            </a:r>
            <a:r>
              <a:rPr lang="en-US" dirty="0"/>
              <a:t> voor de </a:t>
            </a:r>
            <a:r>
              <a:rPr lang="en-US" dirty="0" err="1"/>
              <a:t>opdrachtnemer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3205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</a:t>
            </a:r>
            <a:r>
              <a:rPr lang="en-US" dirty="0" err="1"/>
              <a:t>Begroten</a:t>
            </a:r>
            <a:r>
              <a:rPr lang="en-US" dirty="0"/>
              <a:t>; </a:t>
            </a:r>
            <a:r>
              <a:rPr lang="en-US" dirty="0" err="1"/>
              <a:t>uitvoerenden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Kleine</a:t>
            </a:r>
            <a:r>
              <a:rPr lang="en-US" b="1" dirty="0"/>
              <a:t> </a:t>
            </a:r>
            <a:r>
              <a:rPr lang="en-US" b="1" dirty="0" err="1"/>
              <a:t>bedrijven</a:t>
            </a:r>
            <a:r>
              <a:rPr lang="en-US" dirty="0"/>
              <a:t>: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functiescheiding</a:t>
            </a:r>
            <a:r>
              <a:rPr lang="en-US" dirty="0"/>
              <a:t> in </a:t>
            </a:r>
            <a:r>
              <a:rPr lang="en-US" dirty="0" err="1"/>
              <a:t>personen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eigenaar</a:t>
            </a:r>
            <a:r>
              <a:rPr lang="en-US" dirty="0"/>
              <a:t> = </a:t>
            </a:r>
            <a:r>
              <a:rPr lang="en-US" dirty="0" err="1"/>
              <a:t>directeur</a:t>
            </a:r>
            <a:r>
              <a:rPr lang="en-US" dirty="0"/>
              <a:t> = </a:t>
            </a:r>
            <a:r>
              <a:rPr lang="en-US" dirty="0" err="1"/>
              <a:t>projectleider</a:t>
            </a:r>
            <a:r>
              <a:rPr lang="en-US" dirty="0"/>
              <a:t> = </a:t>
            </a:r>
            <a:r>
              <a:rPr lang="en-US" dirty="0" err="1"/>
              <a:t>werkvoorbereider</a:t>
            </a:r>
            <a:r>
              <a:rPr lang="en-US" dirty="0"/>
              <a:t> (calculator) = </a:t>
            </a:r>
            <a:r>
              <a:rPr lang="en-US" dirty="0" err="1"/>
              <a:t>uitvoerder</a:t>
            </a:r>
            <a:r>
              <a:rPr lang="en-US" dirty="0"/>
              <a:t> = </a:t>
            </a:r>
            <a:r>
              <a:rPr lang="en-US" dirty="0" err="1"/>
              <a:t>meewerkend</a:t>
            </a:r>
            <a:r>
              <a:rPr lang="en-US" dirty="0"/>
              <a:t> </a:t>
            </a:r>
            <a:r>
              <a:rPr lang="en-US" dirty="0" err="1"/>
              <a:t>voorman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PLATTE ORGANISATIESTRUCTUUR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Grote </a:t>
            </a:r>
            <a:r>
              <a:rPr lang="en-US" b="1" dirty="0" err="1"/>
              <a:t>bedrijven</a:t>
            </a:r>
            <a:r>
              <a:rPr lang="en-US" dirty="0"/>
              <a:t>: </a:t>
            </a:r>
            <a:r>
              <a:rPr lang="en-US" dirty="0" err="1"/>
              <a:t>functiescheiding</a:t>
            </a:r>
            <a:r>
              <a:rPr lang="en-US" dirty="0"/>
              <a:t> in </a:t>
            </a:r>
            <a:r>
              <a:rPr lang="en-US" dirty="0" err="1"/>
              <a:t>personen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directeur</a:t>
            </a:r>
            <a:r>
              <a:rPr lang="en-US" dirty="0"/>
              <a:t> – </a:t>
            </a:r>
            <a:r>
              <a:rPr lang="en-US" dirty="0" err="1"/>
              <a:t>projectleider</a:t>
            </a:r>
            <a:r>
              <a:rPr lang="en-US" dirty="0"/>
              <a:t> – </a:t>
            </a:r>
            <a:r>
              <a:rPr lang="en-US" dirty="0" err="1"/>
              <a:t>werkvoorbereider</a:t>
            </a:r>
            <a:r>
              <a:rPr lang="en-US" dirty="0"/>
              <a:t> (calculator) – </a:t>
            </a:r>
            <a:r>
              <a:rPr lang="en-US" dirty="0" err="1"/>
              <a:t>uitvoerder</a:t>
            </a:r>
            <a:r>
              <a:rPr lang="en-US" dirty="0"/>
              <a:t> - </a:t>
            </a:r>
            <a:r>
              <a:rPr lang="en-US" dirty="0" err="1"/>
              <a:t>meewerkend</a:t>
            </a:r>
            <a:r>
              <a:rPr lang="en-US" dirty="0"/>
              <a:t> </a:t>
            </a:r>
            <a:r>
              <a:rPr lang="en-US" dirty="0" err="1"/>
              <a:t>voorman</a:t>
            </a:r>
            <a:r>
              <a:rPr lang="en-US" dirty="0"/>
              <a:t> – </a:t>
            </a:r>
            <a:r>
              <a:rPr lang="en-US" dirty="0" err="1"/>
              <a:t>medewerker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GELAAGDE ORGANISATIESTRUCTUUR</a:t>
            </a:r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7729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</a:t>
            </a:r>
            <a:r>
              <a:rPr lang="en-US" dirty="0" err="1"/>
              <a:t>Benodigde</a:t>
            </a:r>
            <a:r>
              <a:rPr lang="en-US" dirty="0"/>
              <a:t> </a:t>
            </a:r>
            <a:r>
              <a:rPr lang="en-US" dirty="0" err="1"/>
              <a:t>stukken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Ontwerptekening</a:t>
            </a:r>
            <a:endParaRPr lang="en-US" dirty="0"/>
          </a:p>
          <a:p>
            <a:r>
              <a:rPr lang="en-US" dirty="0" err="1"/>
              <a:t>Technische</a:t>
            </a:r>
            <a:r>
              <a:rPr lang="en-US" dirty="0"/>
              <a:t> </a:t>
            </a:r>
            <a:r>
              <a:rPr lang="en-US" dirty="0" err="1"/>
              <a:t>detailtekeningen</a:t>
            </a:r>
            <a:r>
              <a:rPr lang="en-US" dirty="0"/>
              <a:t> van </a:t>
            </a:r>
            <a:r>
              <a:rPr lang="en-US" dirty="0" err="1"/>
              <a:t>bouwkundige</a:t>
            </a:r>
            <a:r>
              <a:rPr lang="en-US" dirty="0"/>
              <a:t> </a:t>
            </a:r>
            <a:r>
              <a:rPr lang="en-US" dirty="0" err="1"/>
              <a:t>elementen</a:t>
            </a:r>
            <a:endParaRPr lang="en-US" dirty="0"/>
          </a:p>
          <a:p>
            <a:r>
              <a:rPr lang="en-US" dirty="0" err="1"/>
              <a:t>Materialenstaat</a:t>
            </a:r>
            <a:r>
              <a:rPr lang="en-US" dirty="0"/>
              <a:t> </a:t>
            </a:r>
          </a:p>
          <a:p>
            <a:r>
              <a:rPr lang="en-US" dirty="0" err="1"/>
              <a:t>Werkomschrijving</a:t>
            </a:r>
            <a:r>
              <a:rPr lang="en-US" dirty="0"/>
              <a:t> van de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voeren</a:t>
            </a:r>
            <a:r>
              <a:rPr lang="en-US" dirty="0"/>
              <a:t> </a:t>
            </a:r>
            <a:r>
              <a:rPr lang="en-US" dirty="0" err="1"/>
              <a:t>werkzaamheden</a:t>
            </a:r>
            <a:endParaRPr lang="en-US" dirty="0"/>
          </a:p>
          <a:p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952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Het </a:t>
            </a:r>
            <a:r>
              <a:rPr lang="en-US" dirty="0" err="1"/>
              <a:t>bestek</a:t>
            </a:r>
            <a:endParaRPr lang="nl-NL" strike="sngStrik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000" b="1" dirty="0" err="1"/>
              <a:t>Bestek</a:t>
            </a:r>
            <a:r>
              <a:rPr lang="en-US" sz="3000" dirty="0"/>
              <a:t> = </a:t>
            </a:r>
            <a:r>
              <a:rPr lang="en-US" sz="3000" dirty="0" err="1"/>
              <a:t>omschrijving</a:t>
            </a:r>
            <a:r>
              <a:rPr lang="en-US" sz="3000" dirty="0"/>
              <a:t> van </a:t>
            </a:r>
            <a:r>
              <a:rPr lang="en-US" sz="3000" dirty="0" err="1"/>
              <a:t>een</a:t>
            </a:r>
            <a:r>
              <a:rPr lang="en-US" sz="3000" dirty="0"/>
              <a:t> </a:t>
            </a:r>
            <a:r>
              <a:rPr lang="en-US" sz="3000" dirty="0" err="1"/>
              <a:t>uit</a:t>
            </a:r>
            <a:r>
              <a:rPr lang="en-US" sz="3000" dirty="0"/>
              <a:t> </a:t>
            </a:r>
            <a:r>
              <a:rPr lang="en-US" sz="3000" dirty="0" err="1"/>
              <a:t>te</a:t>
            </a:r>
            <a:r>
              <a:rPr lang="en-US" sz="3000" dirty="0"/>
              <a:t> </a:t>
            </a:r>
            <a:r>
              <a:rPr lang="en-US" sz="3000" dirty="0" err="1"/>
              <a:t>voeren</a:t>
            </a:r>
            <a:r>
              <a:rPr lang="en-US" sz="3000" dirty="0"/>
              <a:t> </a:t>
            </a:r>
            <a:r>
              <a:rPr lang="en-US" sz="3000" dirty="0" err="1"/>
              <a:t>werk</a:t>
            </a:r>
            <a:r>
              <a:rPr lang="en-US" sz="3000" dirty="0"/>
              <a:t> </a:t>
            </a:r>
            <a:r>
              <a:rPr lang="en-US" sz="3000" dirty="0" err="1"/>
              <a:t>inclusief</a:t>
            </a:r>
            <a:r>
              <a:rPr lang="en-US" sz="3000" dirty="0"/>
              <a:t> de van </a:t>
            </a:r>
            <a:r>
              <a:rPr lang="en-US" sz="3000" dirty="0" err="1"/>
              <a:t>toepassing</a:t>
            </a:r>
            <a:r>
              <a:rPr lang="en-US" sz="3000" dirty="0"/>
              <a:t> </a:t>
            </a:r>
            <a:r>
              <a:rPr lang="en-US" sz="3000" dirty="0" err="1"/>
              <a:t>zijnde</a:t>
            </a:r>
            <a:r>
              <a:rPr lang="en-US" sz="3000" dirty="0"/>
              <a:t> </a:t>
            </a:r>
            <a:r>
              <a:rPr lang="en-US" sz="3000" dirty="0" err="1"/>
              <a:t>juridische</a:t>
            </a:r>
            <a:r>
              <a:rPr lang="en-US" sz="3000" dirty="0"/>
              <a:t>, </a:t>
            </a:r>
            <a:r>
              <a:rPr lang="en-US" sz="3000" dirty="0" err="1"/>
              <a:t>administratieve</a:t>
            </a:r>
            <a:r>
              <a:rPr lang="en-US" sz="3000" dirty="0"/>
              <a:t> </a:t>
            </a:r>
            <a:r>
              <a:rPr lang="en-US" sz="3000" dirty="0" err="1"/>
              <a:t>en</a:t>
            </a:r>
            <a:r>
              <a:rPr lang="en-US" sz="3000" dirty="0"/>
              <a:t> </a:t>
            </a:r>
            <a:r>
              <a:rPr lang="en-US" sz="3000" dirty="0" err="1"/>
              <a:t>technische</a:t>
            </a:r>
            <a:r>
              <a:rPr lang="en-US" sz="3000" dirty="0"/>
              <a:t> </a:t>
            </a:r>
            <a:r>
              <a:rPr lang="en-US" sz="3000" dirty="0" err="1"/>
              <a:t>bepalingen</a:t>
            </a:r>
            <a:r>
              <a:rPr lang="en-US" sz="3000" dirty="0"/>
              <a:t>, </a:t>
            </a:r>
            <a:r>
              <a:rPr lang="en-US" sz="3000" dirty="0" err="1"/>
              <a:t>materialen</a:t>
            </a:r>
            <a:r>
              <a:rPr lang="en-US" sz="3000" dirty="0"/>
              <a:t> </a:t>
            </a:r>
            <a:r>
              <a:rPr lang="en-US" sz="3000" dirty="0" err="1"/>
              <a:t>en</a:t>
            </a:r>
            <a:r>
              <a:rPr lang="en-US" sz="3000" dirty="0"/>
              <a:t> </a:t>
            </a:r>
            <a:r>
              <a:rPr lang="en-US" sz="3000" dirty="0" err="1"/>
              <a:t>uitvoeringsvoorwaarden</a:t>
            </a:r>
            <a:endParaRPr lang="en-US" sz="3000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 err="1"/>
              <a:t>Functies</a:t>
            </a:r>
            <a:r>
              <a:rPr lang="en-US" b="1" dirty="0"/>
              <a:t> </a:t>
            </a:r>
            <a:r>
              <a:rPr lang="en-US" b="1" dirty="0" err="1"/>
              <a:t>bestek</a:t>
            </a:r>
            <a:r>
              <a:rPr lang="en-US" dirty="0"/>
              <a:t>:</a:t>
            </a:r>
          </a:p>
          <a:p>
            <a:r>
              <a:rPr lang="en-US" dirty="0" err="1"/>
              <a:t>Zakelijk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juridisch</a:t>
            </a:r>
            <a:r>
              <a:rPr lang="en-US" dirty="0"/>
              <a:t> </a:t>
            </a:r>
            <a:r>
              <a:rPr lang="en-US" dirty="0" err="1"/>
              <a:t>bewijs</a:t>
            </a:r>
            <a:endParaRPr lang="en-US" dirty="0"/>
          </a:p>
          <a:p>
            <a:r>
              <a:rPr lang="en-US" dirty="0" err="1"/>
              <a:t>Communicatiemiddel</a:t>
            </a:r>
            <a:endParaRPr lang="en-US" dirty="0"/>
          </a:p>
          <a:p>
            <a:r>
              <a:rPr lang="en-US" dirty="0" err="1"/>
              <a:t>Uitgangspunt</a:t>
            </a:r>
            <a:r>
              <a:rPr lang="en-US" dirty="0"/>
              <a:t> voor </a:t>
            </a:r>
            <a:r>
              <a:rPr lang="en-US" dirty="0" err="1"/>
              <a:t>verantwoorde</a:t>
            </a:r>
            <a:r>
              <a:rPr lang="en-US" dirty="0"/>
              <a:t> </a:t>
            </a:r>
            <a:r>
              <a:rPr lang="en-US" dirty="0" err="1"/>
              <a:t>calculatie</a:t>
            </a:r>
            <a:endParaRPr lang="en-US" dirty="0"/>
          </a:p>
          <a:p>
            <a:r>
              <a:rPr lang="en-US" dirty="0" err="1"/>
              <a:t>Leidraad</a:t>
            </a:r>
            <a:r>
              <a:rPr lang="en-US" dirty="0"/>
              <a:t> voor de </a:t>
            </a:r>
            <a:r>
              <a:rPr lang="en-US" dirty="0" err="1"/>
              <a:t>uitvoering</a:t>
            </a:r>
            <a:endParaRPr lang="en-US" dirty="0"/>
          </a:p>
          <a:p>
            <a:r>
              <a:rPr lang="en-US" dirty="0" err="1"/>
              <a:t>Prestatiebeschrijving</a:t>
            </a:r>
            <a:endParaRPr lang="en-US" dirty="0"/>
          </a:p>
          <a:p>
            <a:r>
              <a:rPr lang="en-US" dirty="0" err="1"/>
              <a:t>Controlemiddel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91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Het </a:t>
            </a:r>
            <a:r>
              <a:rPr lang="en-US" dirty="0" err="1"/>
              <a:t>bestek</a:t>
            </a:r>
            <a:endParaRPr lang="nl-NL" strike="sngStrik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Op basis van </a:t>
            </a:r>
            <a:r>
              <a:rPr lang="en-US" dirty="0" err="1"/>
              <a:t>functionele</a:t>
            </a:r>
            <a:r>
              <a:rPr lang="en-US" dirty="0"/>
              <a:t> </a:t>
            </a:r>
            <a:r>
              <a:rPr lang="en-US" dirty="0" err="1"/>
              <a:t>specificatie</a:t>
            </a:r>
            <a:endParaRPr lang="en-US" dirty="0"/>
          </a:p>
          <a:p>
            <a:pPr marL="0" indent="0">
              <a:buNone/>
            </a:pPr>
            <a:r>
              <a:rPr lang="en-US" i="1" dirty="0" err="1"/>
              <a:t>beschrijving</a:t>
            </a:r>
            <a:r>
              <a:rPr lang="en-US" i="1" dirty="0"/>
              <a:t> </a:t>
            </a:r>
            <a:r>
              <a:rPr lang="en-US" i="1" dirty="0" err="1"/>
              <a:t>prestatie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</a:t>
            </a:r>
            <a:r>
              <a:rPr lang="en-US" i="1" dirty="0" err="1"/>
              <a:t>controle</a:t>
            </a:r>
            <a:r>
              <a:rPr lang="en-US" i="1" dirty="0"/>
              <a:t> op </a:t>
            </a:r>
            <a:r>
              <a:rPr lang="en-US" i="1" dirty="0" err="1"/>
              <a:t>functioneren</a:t>
            </a: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Op basis van </a:t>
            </a:r>
            <a:r>
              <a:rPr lang="en-US" dirty="0" err="1"/>
              <a:t>beeldeisen</a:t>
            </a:r>
            <a:endParaRPr lang="en-US" dirty="0"/>
          </a:p>
          <a:p>
            <a:pPr marL="0" indent="0">
              <a:buNone/>
            </a:pPr>
            <a:r>
              <a:rPr lang="en-US" i="1" dirty="0" err="1"/>
              <a:t>beeldeisen</a:t>
            </a:r>
            <a:r>
              <a:rPr lang="en-US" i="1" dirty="0"/>
              <a:t> </a:t>
            </a:r>
            <a:r>
              <a:rPr lang="en-US" i="1" dirty="0" err="1"/>
              <a:t>opgesteld</a:t>
            </a:r>
            <a:r>
              <a:rPr lang="en-US" i="1" dirty="0"/>
              <a:t> door CROW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err="1"/>
              <a:t>Huidige</a:t>
            </a:r>
            <a:r>
              <a:rPr lang="en-US" dirty="0"/>
              <a:t> </a:t>
            </a:r>
            <a:r>
              <a:rPr lang="en-US" dirty="0" err="1"/>
              <a:t>tendens</a:t>
            </a:r>
            <a:r>
              <a:rPr lang="en-US" dirty="0"/>
              <a:t>: </a:t>
            </a:r>
            <a:r>
              <a:rPr lang="en-US" dirty="0" err="1"/>
              <a:t>verschuiving</a:t>
            </a:r>
            <a:r>
              <a:rPr lang="en-US" dirty="0"/>
              <a:t> </a:t>
            </a:r>
            <a:r>
              <a:rPr lang="en-US" dirty="0" err="1"/>
              <a:t>verantwoordelijkheid</a:t>
            </a:r>
            <a:r>
              <a:rPr lang="en-US" dirty="0"/>
              <a:t> van </a:t>
            </a:r>
            <a:r>
              <a:rPr lang="en-US" dirty="0" err="1"/>
              <a:t>opdrachtgever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opdrachtnemer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3398520" cy="365125"/>
          </a:xfrm>
        </p:spPr>
        <p:txBody>
          <a:bodyPr/>
          <a:lstStyle/>
          <a:p>
            <a:r>
              <a:rPr lang="en-US" dirty="0" err="1"/>
              <a:t>Begroten</a:t>
            </a:r>
            <a:r>
              <a:rPr lang="en-US" dirty="0"/>
              <a:t>, </a:t>
            </a:r>
            <a:r>
              <a:rPr lang="en-US" dirty="0" err="1"/>
              <a:t>offreren</a:t>
            </a:r>
            <a:r>
              <a:rPr lang="en-US" dirty="0"/>
              <a:t>, </a:t>
            </a:r>
            <a:r>
              <a:rPr lang="en-US" dirty="0" err="1"/>
              <a:t>werkplanning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>
            <a:normAutofit fontScale="92500"/>
          </a:bodyPr>
          <a:lstStyle/>
          <a:p>
            <a:r>
              <a:rPr lang="en-US" dirty="0"/>
              <a:t>1. Het hoe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van </a:t>
            </a:r>
            <a:r>
              <a:rPr lang="en-US" dirty="0" err="1"/>
              <a:t>begroten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5223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1600" dirty="0" smtClean="0">
            <a:solidFill>
              <a:srgbClr val="1F9BDE"/>
            </a:solidFill>
            <a:latin typeface="DIN Condense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 Ontwikkelcentrum" id="{58AA8E0B-BC53-5947-8014-EFF79423B6D5}" vid="{65046F71-7F92-7648-9609-8E30722A779F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E5A3D37C8E12458B76203355EBE18B" ma:contentTypeVersion="11" ma:contentTypeDescription="Een nieuw document maken." ma:contentTypeScope="" ma:versionID="5c39288eb06b4f4b09d44612fbb0cc82">
  <xsd:schema xmlns:xsd="http://www.w3.org/2001/XMLSchema" xmlns:xs="http://www.w3.org/2001/XMLSchema" xmlns:p="http://schemas.microsoft.com/office/2006/metadata/properties" xmlns:ns3="0ec60e43-fa31-4fcd-83f8-cb40b0626d91" xmlns:ns4="fde4885c-795f-49b9-a76d-4e2c05fca558" targetNamespace="http://schemas.microsoft.com/office/2006/metadata/properties" ma:root="true" ma:fieldsID="5480159ce01ef4ec78f3f24090487af4" ns3:_="" ns4:_="">
    <xsd:import namespace="0ec60e43-fa31-4fcd-83f8-cb40b0626d91"/>
    <xsd:import namespace="fde4885c-795f-49b9-a76d-4e2c05fca55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c60e43-fa31-4fcd-83f8-cb40b0626d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e4885c-795f-49b9-a76d-4e2c05fca5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2F16EB-5880-41CB-B6CC-9D6E4584E7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c60e43-fa31-4fcd-83f8-cb40b0626d91"/>
    <ds:schemaRef ds:uri="fde4885c-795f-49b9-a76d-4e2c05fca5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1B01F7-E91F-4D45-8B0B-20182EFE32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B7C357-7AD0-4C7F-A1AC-DB4414FBBC0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Ontwikkelcentrum</Template>
  <TotalTime>1</TotalTime>
  <Words>644</Words>
  <Application>Microsoft Office PowerPoint</Application>
  <PresentationFormat>Breedbeeld</PresentationFormat>
  <Paragraphs>118</Paragraphs>
  <Slides>12</Slides>
  <Notes>12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20" baseType="lpstr">
      <vt:lpstr>Arial</vt:lpstr>
      <vt:lpstr>Avenir Book</vt:lpstr>
      <vt:lpstr>Calibri</vt:lpstr>
      <vt:lpstr>Calibri Light</vt:lpstr>
      <vt:lpstr>DIN Condensed</vt:lpstr>
      <vt:lpstr>Wingdings</vt:lpstr>
      <vt:lpstr>Office-thema</vt:lpstr>
      <vt:lpstr>Aangepast ontwerp</vt:lpstr>
      <vt:lpstr>Begroten, offreren, werkplanning maken</vt:lpstr>
      <vt:lpstr>1. Het hoe en waarom van begroten</vt:lpstr>
      <vt:lpstr>1.1 Oriëntatie</vt:lpstr>
      <vt:lpstr>1.2 Begroten; definities</vt:lpstr>
      <vt:lpstr>1.2 Begroten; de functies</vt:lpstr>
      <vt:lpstr>1.2 Begroten; uitvoerenden</vt:lpstr>
      <vt:lpstr>1.3 Benodigde stukken</vt:lpstr>
      <vt:lpstr>1.4 Het bestek</vt:lpstr>
      <vt:lpstr>1.4 Het bestek</vt:lpstr>
      <vt:lpstr>1.5 Stappenplan</vt:lpstr>
      <vt:lpstr>1.6 Samenvatting</vt:lpstr>
      <vt:lpstr>Stellingen</vt:lpstr>
    </vt:vector>
  </TitlesOfParts>
  <Company>Corporate Desktop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Marian Oskam</dc:creator>
  <cp:lastModifiedBy>Jan van der wiele</cp:lastModifiedBy>
  <cp:revision>29</cp:revision>
  <dcterms:created xsi:type="dcterms:W3CDTF">2018-01-29T13:04:35Z</dcterms:created>
  <dcterms:modified xsi:type="dcterms:W3CDTF">2019-12-01T12:05:43Z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0x01010025E5A3D37C8E12458B76203355EBE18B</vt:lpwstr>
  </property>
</Properties>
</file>